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882" y="-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D05D1030-BFB1-459B-849F-FF4B068ABA88}" type="datetimeFigureOut">
              <a:rPr lang="es-MX" smtClean="0"/>
              <a:t>03/01/2014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BE5FABC-022B-41DF-B0E3-6DFA0D15FC6E}" type="slidenum">
              <a:rPr lang="es-MX" smtClean="0"/>
              <a:t>‹Nº›</a:t>
            </a:fld>
            <a:endParaRPr lang="es-MX"/>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05D1030-BFB1-459B-849F-FF4B068ABA88}" type="datetimeFigureOut">
              <a:rPr lang="es-MX" smtClean="0"/>
              <a:t>03/01/2014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BE5FABC-022B-41DF-B0E3-6DFA0D15FC6E}"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05D1030-BFB1-459B-849F-FF4B068ABA88}" type="datetimeFigureOut">
              <a:rPr lang="es-MX" smtClean="0"/>
              <a:t>03/01/2014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BE5FABC-022B-41DF-B0E3-6DFA0D15FC6E}"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05D1030-BFB1-459B-849F-FF4B068ABA88}" type="datetimeFigureOut">
              <a:rPr lang="es-MX" smtClean="0"/>
              <a:t>03/01/2014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BE5FABC-022B-41DF-B0E3-6DFA0D15FC6E}"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95" name="Title 94"/>
          <p:cNvSpPr>
            <a:spLocks noGrp="1"/>
          </p:cNvSpPr>
          <p:nvPr>
            <p:ph type="title"/>
          </p:nvPr>
        </p:nvSpPr>
        <p:spPr>
          <a:xfrm>
            <a:off x="457200" y="4463568"/>
            <a:ext cx="8305800" cy="1143000"/>
          </a:xfrm>
        </p:spPr>
        <p:txBody>
          <a:bodyPr/>
          <a:lstStyle/>
          <a:p>
            <a:r>
              <a:rPr lang="es-ES" smtClean="0"/>
              <a:t>Haga clic para modificar el estilo de título del patrón</a:t>
            </a:r>
            <a:endParaRPr lang="en-US"/>
          </a:p>
        </p:txBody>
      </p:sp>
      <p:sp>
        <p:nvSpPr>
          <p:cNvPr id="2" name="Date Placeholder 1"/>
          <p:cNvSpPr>
            <a:spLocks noGrp="1"/>
          </p:cNvSpPr>
          <p:nvPr>
            <p:ph type="dt" sz="half" idx="10"/>
          </p:nvPr>
        </p:nvSpPr>
        <p:spPr/>
        <p:txBody>
          <a:bodyPr/>
          <a:lstStyle/>
          <a:p>
            <a:fld id="{D05D1030-BFB1-459B-849F-FF4B068ABA88}" type="datetimeFigureOut">
              <a:rPr lang="es-MX" smtClean="0"/>
              <a:t>03/01/2014</a:t>
            </a:fld>
            <a:endParaRPr lang="es-MX"/>
          </a:p>
        </p:txBody>
      </p:sp>
      <p:sp>
        <p:nvSpPr>
          <p:cNvPr id="91" name="Footer Placeholder 90"/>
          <p:cNvSpPr>
            <a:spLocks noGrp="1"/>
          </p:cNvSpPr>
          <p:nvPr>
            <p:ph type="ftr" sz="quarter" idx="11"/>
          </p:nvPr>
        </p:nvSpPr>
        <p:spPr/>
        <p:txBody>
          <a:bodyPr/>
          <a:lstStyle/>
          <a:p>
            <a:endParaRPr lang="es-MX"/>
          </a:p>
        </p:txBody>
      </p:sp>
      <p:sp>
        <p:nvSpPr>
          <p:cNvPr id="92" name="Slide Number Placeholder 91"/>
          <p:cNvSpPr>
            <a:spLocks noGrp="1"/>
          </p:cNvSpPr>
          <p:nvPr>
            <p:ph type="sldNum" sz="quarter" idx="12"/>
          </p:nvPr>
        </p:nvSpPr>
        <p:spPr/>
        <p:txBody>
          <a:bodyPr/>
          <a:lstStyle/>
          <a:p>
            <a:fld id="{CBE5FABC-022B-41DF-B0E3-6DFA0D15FC6E}"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Date Placeholder 4"/>
          <p:cNvSpPr>
            <a:spLocks noGrp="1"/>
          </p:cNvSpPr>
          <p:nvPr>
            <p:ph type="dt" sz="half" idx="10"/>
          </p:nvPr>
        </p:nvSpPr>
        <p:spPr/>
        <p:txBody>
          <a:bodyPr/>
          <a:lstStyle/>
          <a:p>
            <a:fld id="{D05D1030-BFB1-459B-849F-FF4B068ABA88}" type="datetimeFigureOut">
              <a:rPr lang="es-MX" smtClean="0"/>
              <a:t>03/01/2014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BE5FABC-022B-41DF-B0E3-6DFA0D15FC6E}"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D05D1030-BFB1-459B-849F-FF4B068ABA88}" type="datetimeFigureOut">
              <a:rPr lang="es-MX" smtClean="0"/>
              <a:t>03/01/2014</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CBE5FABC-022B-41DF-B0E3-6DFA0D15FC6E}"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D05D1030-BFB1-459B-849F-FF4B068ABA88}" type="datetimeFigureOut">
              <a:rPr lang="es-MX" smtClean="0"/>
              <a:t>03/01/2014</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CBE5FABC-022B-41DF-B0E3-6DFA0D15FC6E}"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5D1030-BFB1-459B-849F-FF4B068ABA88}" type="datetimeFigureOut">
              <a:rPr lang="es-MX" smtClean="0"/>
              <a:t>03/01/2014</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CBE5FABC-022B-41DF-B0E3-6DFA0D15FC6E}"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D05D1030-BFB1-459B-849F-FF4B068ABA88}" type="datetimeFigureOut">
              <a:rPr lang="es-MX" smtClean="0"/>
              <a:t>03/01/2014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BE5FABC-022B-41DF-B0E3-6DFA0D15FC6E}" type="slidenum">
              <a:rPr lang="es-MX" smtClean="0"/>
              <a:t>‹Nº›</a:t>
            </a:fld>
            <a:endParaRPr lang="es-MX"/>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5" name="Date Placeholder 4"/>
          <p:cNvSpPr>
            <a:spLocks noGrp="1"/>
          </p:cNvSpPr>
          <p:nvPr>
            <p:ph type="dt" sz="half" idx="10"/>
          </p:nvPr>
        </p:nvSpPr>
        <p:spPr/>
        <p:txBody>
          <a:bodyPr/>
          <a:lstStyle/>
          <a:p>
            <a:fld id="{D05D1030-BFB1-459B-849F-FF4B068ABA88}" type="datetimeFigureOut">
              <a:rPr lang="es-MX" smtClean="0"/>
              <a:t>03/01/2014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BE5FABC-022B-41DF-B0E3-6DFA0D15FC6E}" type="slidenum">
              <a:rPr lang="es-MX" smtClean="0"/>
              <a:t>‹Nº›</a:t>
            </a:fld>
            <a:endParaRPr lang="es-MX"/>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D05D1030-BFB1-459B-849F-FF4B068ABA88}" type="datetimeFigureOut">
              <a:rPr lang="es-MX" smtClean="0"/>
              <a:t>03/01/2014</a:t>
            </a:fld>
            <a:endParaRPr lang="es-MX"/>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s-MX"/>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CBE5FABC-022B-41DF-B0E3-6DFA0D15FC6E}" type="slidenum">
              <a:rPr lang="es-MX" smtClean="0"/>
              <a:t>‹Nº›</a:t>
            </a:fld>
            <a:endParaRPr lang="es-MX"/>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2420888"/>
            <a:ext cx="4104456" cy="2232248"/>
          </a:xfrm>
        </p:spPr>
        <p:txBody>
          <a:bodyPr>
            <a:noAutofit/>
          </a:bodyPr>
          <a:lstStyle/>
          <a:p>
            <a:pPr algn="ctr"/>
            <a:r>
              <a:rPr lang="es-MX" sz="4800" dirty="0" smtClean="0"/>
              <a:t>Cohesión </a:t>
            </a:r>
            <a:br>
              <a:rPr lang="es-MX" sz="4800" dirty="0" smtClean="0"/>
            </a:br>
            <a:r>
              <a:rPr lang="es-MX" sz="4800" dirty="0" smtClean="0"/>
              <a:t> y comunicación </a:t>
            </a:r>
            <a:endParaRPr lang="es-MX" sz="4800" dirty="0"/>
          </a:p>
        </p:txBody>
      </p:sp>
    </p:spTree>
    <p:extLst>
      <p:ext uri="{BB962C8B-B14F-4D97-AF65-F5344CB8AC3E}">
        <p14:creationId xmlns:p14="http://schemas.microsoft.com/office/powerpoint/2010/main" val="35967812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332656"/>
            <a:ext cx="8424936" cy="5904656"/>
          </a:xfrm>
        </p:spPr>
        <p:txBody>
          <a:bodyPr/>
          <a:lstStyle/>
          <a:p>
            <a:r>
              <a:rPr lang="es-MX" sz="2800" i="1" dirty="0"/>
              <a:t>La Comunicación Grupal es la que ocurre cuando un conjunto de personas conforman una unidad prácticamente identificable y realizan transferencia  de mensajes para la interacción, convivencia y desarrollo del grupo en busca del cumplimiento de sus objetivos.</a:t>
            </a:r>
            <a:endParaRPr lang="es-MX" sz="2800" dirty="0"/>
          </a:p>
          <a:p>
            <a:endParaRPr lang="es-MX" sz="2800" i="1" dirty="0" smtClean="0"/>
          </a:p>
          <a:p>
            <a:r>
              <a:rPr lang="es-MX" sz="2800" i="1" dirty="0" smtClean="0"/>
              <a:t>La </a:t>
            </a:r>
            <a:r>
              <a:rPr lang="es-MX" sz="2800" i="1" dirty="0"/>
              <a:t>comunicación grupal se da en reuniones entre los miembros de un departamento, comité, grupo de trabajo, equipo de proyecto o cualquier otro grupo unido por un propósito común.</a:t>
            </a:r>
            <a:endParaRPr lang="es-MX" sz="2800" dirty="0"/>
          </a:p>
          <a:p>
            <a:endParaRPr lang="es-MX" dirty="0"/>
          </a:p>
        </p:txBody>
      </p:sp>
    </p:spTree>
    <p:extLst>
      <p:ext uri="{BB962C8B-B14F-4D97-AF65-F5344CB8AC3E}">
        <p14:creationId xmlns:p14="http://schemas.microsoft.com/office/powerpoint/2010/main" val="18561537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124744"/>
            <a:ext cx="8568952" cy="5112568"/>
          </a:xfrm>
        </p:spPr>
        <p:txBody>
          <a:bodyPr/>
          <a:lstStyle/>
          <a:p>
            <a:r>
              <a:rPr lang="es-MX" sz="2800" i="1" dirty="0"/>
              <a:t>Cuando la comunicación grupal es efectiva, puede resultar en un equipo muy productivo y muy unido. Se pueden establecer relaciones largas y duraderas que son capaces de lograr hazañas extraordinarias.</a:t>
            </a:r>
            <a:br>
              <a:rPr lang="es-MX" sz="2800" i="1" dirty="0"/>
            </a:br>
            <a:r>
              <a:rPr lang="es-MX" sz="2800" i="1" dirty="0"/>
              <a:t/>
            </a:r>
            <a:br>
              <a:rPr lang="es-MX" sz="2800" i="1" dirty="0"/>
            </a:br>
            <a:r>
              <a:rPr lang="es-MX" sz="2800" i="1" dirty="0"/>
              <a:t>En la comunicación grupal, las personas tienden a asumir roles y posturas que afectan los resultados de la comunicación. Algunas de estos roles y posturas son útiles y otros no. </a:t>
            </a:r>
            <a:r>
              <a:rPr lang="es-MX" b="1" i="1" dirty="0"/>
              <a:t/>
            </a:r>
            <a:br>
              <a:rPr lang="es-MX" b="1" i="1" dirty="0"/>
            </a:br>
            <a:endParaRPr lang="es-MX" dirty="0"/>
          </a:p>
          <a:p>
            <a:endParaRPr lang="es-MX" dirty="0"/>
          </a:p>
        </p:txBody>
      </p:sp>
    </p:spTree>
    <p:extLst>
      <p:ext uri="{BB962C8B-B14F-4D97-AF65-F5344CB8AC3E}">
        <p14:creationId xmlns:p14="http://schemas.microsoft.com/office/powerpoint/2010/main" val="12238428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548680"/>
            <a:ext cx="8435280" cy="1080120"/>
          </a:xfrm>
        </p:spPr>
        <p:txBody>
          <a:bodyPr>
            <a:normAutofit fontScale="90000"/>
          </a:bodyPr>
          <a:lstStyle/>
          <a:p>
            <a:r>
              <a:rPr lang="es-MX" dirty="0"/>
              <a:t>En todo proceso de comunicación se dan los siguientes elementos:</a:t>
            </a:r>
            <a:br>
              <a:rPr lang="es-MX" dirty="0"/>
            </a:br>
            <a:endParaRPr lang="es-MX" dirty="0"/>
          </a:p>
        </p:txBody>
      </p:sp>
      <p:sp>
        <p:nvSpPr>
          <p:cNvPr id="3" name="2 Marcador de contenido"/>
          <p:cNvSpPr>
            <a:spLocks noGrp="1"/>
          </p:cNvSpPr>
          <p:nvPr>
            <p:ph idx="1"/>
          </p:nvPr>
        </p:nvSpPr>
        <p:spPr>
          <a:xfrm>
            <a:off x="251520" y="1340768"/>
            <a:ext cx="8424936" cy="5256584"/>
          </a:xfrm>
        </p:spPr>
        <p:txBody>
          <a:bodyPr/>
          <a:lstStyle/>
          <a:p>
            <a:endParaRPr lang="es-MX" dirty="0" smtClean="0"/>
          </a:p>
          <a:p>
            <a:r>
              <a:rPr lang="es-MX" dirty="0" smtClean="0"/>
              <a:t> </a:t>
            </a:r>
            <a:r>
              <a:rPr lang="es-MX" b="1" dirty="0"/>
              <a:t>Emisor. </a:t>
            </a:r>
            <a:r>
              <a:rPr lang="es-MX" dirty="0"/>
              <a:t>Es la persona que comunica o se comunica</a:t>
            </a:r>
            <a:r>
              <a:rPr lang="es-MX" dirty="0" smtClean="0"/>
              <a:t>.</a:t>
            </a:r>
          </a:p>
          <a:p>
            <a:endParaRPr lang="es-MX" dirty="0"/>
          </a:p>
          <a:p>
            <a:r>
              <a:rPr lang="es-MX" b="1" dirty="0" smtClean="0"/>
              <a:t> </a:t>
            </a:r>
            <a:r>
              <a:rPr lang="es-MX" b="1" dirty="0"/>
              <a:t>Mensaje</a:t>
            </a:r>
            <a:r>
              <a:rPr lang="es-MX" dirty="0"/>
              <a:t>. Es el contenido que el emisor comunica al receptor. Una cosa es lo que el emisor pretende transmitir y otra lo que, de hecho, transmite. Por eso, es necesario que el mensaje sea expresado de forma clara y comprensible para que llegue al receptor sin interferencias</a:t>
            </a:r>
            <a:r>
              <a:rPr lang="es-MX" dirty="0" smtClean="0"/>
              <a:t>.</a:t>
            </a:r>
          </a:p>
          <a:p>
            <a:endParaRPr lang="es-MX" dirty="0"/>
          </a:p>
          <a:p>
            <a:r>
              <a:rPr lang="es-MX" dirty="0" smtClean="0"/>
              <a:t> </a:t>
            </a:r>
            <a:r>
              <a:rPr lang="es-MX" b="1" dirty="0"/>
              <a:t>Código. </a:t>
            </a:r>
            <a:r>
              <a:rPr lang="es-MX" dirty="0"/>
              <a:t>Es el conjunto de signos en que se concreta el mensaje. Ello exige que en la comunicación, y más en el grupo, el emisor y el receptor hablen el mismo lenguaje, estén en la misma onda.</a:t>
            </a:r>
          </a:p>
          <a:p>
            <a:endParaRPr lang="es-MX" dirty="0"/>
          </a:p>
        </p:txBody>
      </p:sp>
    </p:spTree>
    <p:extLst>
      <p:ext uri="{BB962C8B-B14F-4D97-AF65-F5344CB8AC3E}">
        <p14:creationId xmlns:p14="http://schemas.microsoft.com/office/powerpoint/2010/main" val="41753640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476672"/>
            <a:ext cx="8424936" cy="5976664"/>
          </a:xfrm>
        </p:spPr>
        <p:txBody>
          <a:bodyPr>
            <a:normAutofit/>
          </a:bodyPr>
          <a:lstStyle/>
          <a:p>
            <a:r>
              <a:rPr lang="es-MX" b="1" dirty="0" smtClean="0"/>
              <a:t>Canal</a:t>
            </a:r>
            <a:r>
              <a:rPr lang="es-MX" b="1" dirty="0"/>
              <a:t>. </a:t>
            </a:r>
            <a:r>
              <a:rPr lang="es-MX" dirty="0"/>
              <a:t>Es el medio que se utiliza para la comunicación. En cierto sentido se puede afirmar que el animador es el canal del mensaje: sus palabras, movimientos, gestos, todo su ser, se convierten en canal de comunicación</a:t>
            </a:r>
            <a:r>
              <a:rPr lang="es-MX" dirty="0" smtClean="0"/>
              <a:t>.</a:t>
            </a:r>
          </a:p>
          <a:p>
            <a:endParaRPr lang="es-MX" dirty="0"/>
          </a:p>
          <a:p>
            <a:r>
              <a:rPr lang="es-MX" b="1" dirty="0" smtClean="0"/>
              <a:t>Receptor</a:t>
            </a:r>
            <a:r>
              <a:rPr lang="es-MX" b="1" dirty="0"/>
              <a:t>. </a:t>
            </a:r>
            <a:r>
              <a:rPr lang="es-MX" dirty="0"/>
              <a:t>Es la persona o grupo de personas que escucha, acoge y recibe el mensaje producido por el emisor. En un grupo, todos sus miembros son emisores y receptores</a:t>
            </a:r>
            <a:r>
              <a:rPr lang="es-MX" dirty="0" smtClean="0"/>
              <a:t>.</a:t>
            </a:r>
          </a:p>
          <a:p>
            <a:endParaRPr lang="es-MX" dirty="0"/>
          </a:p>
          <a:p>
            <a:r>
              <a:rPr lang="es-MX" b="1" dirty="0" smtClean="0"/>
              <a:t>Ruidos</a:t>
            </a:r>
            <a:r>
              <a:rPr lang="es-MX" b="1" dirty="0"/>
              <a:t>. </a:t>
            </a:r>
            <a:r>
              <a:rPr lang="es-MX" dirty="0"/>
              <a:t>Son las interferencias o perturbaciones que dificultan la comunicación. No se trata sólo de los ruidos físicos, sino también de las dificultades y perturbaciones que entorpecen la comunicación.</a:t>
            </a:r>
          </a:p>
          <a:p>
            <a:endParaRPr lang="es-MX" dirty="0"/>
          </a:p>
        </p:txBody>
      </p:sp>
    </p:spTree>
    <p:extLst>
      <p:ext uri="{BB962C8B-B14F-4D97-AF65-F5344CB8AC3E}">
        <p14:creationId xmlns:p14="http://schemas.microsoft.com/office/powerpoint/2010/main" val="35618379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620688"/>
            <a:ext cx="8363272" cy="5505475"/>
          </a:xfrm>
        </p:spPr>
        <p:txBody>
          <a:bodyPr/>
          <a:lstStyle/>
          <a:p>
            <a:endParaRPr lang="es-MX" dirty="0" smtClean="0"/>
          </a:p>
          <a:p>
            <a:endParaRPr lang="es-MX" dirty="0"/>
          </a:p>
          <a:p>
            <a:r>
              <a:rPr lang="es-MX" sz="2800" dirty="0" err="1" smtClean="0"/>
              <a:t>Feed</a:t>
            </a:r>
            <a:r>
              <a:rPr lang="es-MX" sz="2800" dirty="0" smtClean="0"/>
              <a:t>-back</a:t>
            </a:r>
            <a:r>
              <a:rPr lang="es-MX" sz="2800" dirty="0"/>
              <a:t>. Es algo que se da espontáneamente en toda comunicación. Consiste en la reacción que el receptor envía a emisor, una vez recibido su mensaje. </a:t>
            </a:r>
            <a:endParaRPr lang="es-MX" sz="2800" dirty="0" smtClean="0"/>
          </a:p>
          <a:p>
            <a:pPr marL="0" indent="0">
              <a:buNone/>
            </a:pPr>
            <a:r>
              <a:rPr lang="es-MX" sz="2800" dirty="0"/>
              <a:t> </a:t>
            </a:r>
            <a:r>
              <a:rPr lang="es-MX" sz="2800" dirty="0" smtClean="0"/>
              <a:t> Eso </a:t>
            </a:r>
            <a:r>
              <a:rPr lang="es-MX" sz="2800" dirty="0"/>
              <a:t>produce un cambio en los sentimientos, palabras y actos del emisor</a:t>
            </a:r>
            <a:r>
              <a:rPr lang="es-MX" sz="2800" dirty="0" smtClean="0"/>
              <a:t>.</a:t>
            </a:r>
          </a:p>
          <a:p>
            <a:endParaRPr lang="es-MX" sz="2800" dirty="0"/>
          </a:p>
          <a:p>
            <a:r>
              <a:rPr lang="es-MX" sz="2800" dirty="0"/>
              <a:t>Todos los elementos que se acaban de enumerar constituyen un todo dinámico y son inseparables.</a:t>
            </a:r>
          </a:p>
          <a:p>
            <a:endParaRPr lang="es-MX" dirty="0"/>
          </a:p>
        </p:txBody>
      </p:sp>
    </p:spTree>
    <p:extLst>
      <p:ext uri="{BB962C8B-B14F-4D97-AF65-F5344CB8AC3E}">
        <p14:creationId xmlns:p14="http://schemas.microsoft.com/office/powerpoint/2010/main" val="4804554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sz="4000" i="1" dirty="0"/>
              <a:t>La comunicación en grupo</a:t>
            </a:r>
            <a:r>
              <a:rPr lang="es-MX" dirty="0"/>
              <a:t/>
            </a:r>
            <a:br>
              <a:rPr lang="es-MX" dirty="0"/>
            </a:br>
            <a:endParaRPr lang="es-MX" dirty="0"/>
          </a:p>
        </p:txBody>
      </p:sp>
      <p:sp>
        <p:nvSpPr>
          <p:cNvPr id="3" name="2 Marcador de contenido"/>
          <p:cNvSpPr>
            <a:spLocks noGrp="1"/>
          </p:cNvSpPr>
          <p:nvPr>
            <p:ph idx="1"/>
          </p:nvPr>
        </p:nvSpPr>
        <p:spPr>
          <a:xfrm>
            <a:off x="467544" y="1600200"/>
            <a:ext cx="8219256" cy="4853136"/>
          </a:xfrm>
        </p:spPr>
        <p:txBody>
          <a:bodyPr>
            <a:normAutofit/>
          </a:bodyPr>
          <a:lstStyle/>
          <a:p>
            <a:r>
              <a:rPr lang="es-MX" sz="2800" dirty="0"/>
              <a:t>El grupo facilita de manera espontánea la relación con otras personas. En el grupo, cada uno toma conciencia de la propia vida; en él se aprende a escuchar y a escucharse; se aprende a mirar, porque cada gesto, cada expresión, cada rostro es significativo, es un lenguaje que habla a quien quiera captar el misterio que existe en cada persona; en el grupo se aprende a expresarse, a dar lo más personal, lo más rico que cada uno encierra</a:t>
            </a:r>
          </a:p>
        </p:txBody>
      </p:sp>
    </p:spTree>
    <p:extLst>
      <p:ext uri="{BB962C8B-B14F-4D97-AF65-F5344CB8AC3E}">
        <p14:creationId xmlns:p14="http://schemas.microsoft.com/office/powerpoint/2010/main" val="42075898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t>Niveles de comunicación en un grupo</a:t>
            </a:r>
            <a:br>
              <a:rPr lang="es-MX" dirty="0"/>
            </a:br>
            <a:endParaRPr lang="es-MX" dirty="0"/>
          </a:p>
        </p:txBody>
      </p:sp>
      <p:sp>
        <p:nvSpPr>
          <p:cNvPr id="3" name="2 Marcador de contenido"/>
          <p:cNvSpPr>
            <a:spLocks noGrp="1"/>
          </p:cNvSpPr>
          <p:nvPr>
            <p:ph idx="1"/>
          </p:nvPr>
        </p:nvSpPr>
        <p:spPr>
          <a:xfrm>
            <a:off x="323528" y="1268760"/>
            <a:ext cx="8424936" cy="5400600"/>
          </a:xfrm>
        </p:spPr>
        <p:txBody>
          <a:bodyPr>
            <a:normAutofit lnSpcReduction="10000"/>
          </a:bodyPr>
          <a:lstStyle/>
          <a:p>
            <a:r>
              <a:rPr lang="es-MX" dirty="0"/>
              <a:t>Según se implique cada uno en la comunicación personal con los demás, se dará uno de los siguientes niveles</a:t>
            </a:r>
            <a:r>
              <a:rPr lang="es-MX" dirty="0" smtClean="0"/>
              <a:t>:</a:t>
            </a:r>
          </a:p>
          <a:p>
            <a:endParaRPr lang="es-MX" dirty="0"/>
          </a:p>
          <a:p>
            <a:r>
              <a:rPr lang="es-MX" b="1" i="1" dirty="0" smtClean="0"/>
              <a:t>Formal</a:t>
            </a:r>
            <a:r>
              <a:rPr lang="es-MX" dirty="0"/>
              <a:t>. Es algo superficial, pues se refiere sólo a las funciones que cada uno desempeña</a:t>
            </a:r>
            <a:r>
              <a:rPr lang="es-MX" dirty="0" smtClean="0"/>
              <a:t>.</a:t>
            </a:r>
          </a:p>
          <a:p>
            <a:endParaRPr lang="es-MX" dirty="0"/>
          </a:p>
          <a:p>
            <a:r>
              <a:rPr lang="es-MX" b="1" i="1" dirty="0" smtClean="0"/>
              <a:t>Exterior</a:t>
            </a:r>
            <a:r>
              <a:rPr lang="es-MX" b="1" dirty="0"/>
              <a:t>. </a:t>
            </a:r>
            <a:r>
              <a:rPr lang="es-MX" dirty="0"/>
              <a:t>La comunicación se queda en los aspectos del entorno personal: por ejemplo, el tiempo, los deportes, la política</a:t>
            </a:r>
            <a:r>
              <a:rPr lang="es-MX" dirty="0" smtClean="0"/>
              <a:t>.</a:t>
            </a:r>
          </a:p>
          <a:p>
            <a:endParaRPr lang="es-MX" dirty="0"/>
          </a:p>
          <a:p>
            <a:r>
              <a:rPr lang="es-MX" b="1" i="1" dirty="0" smtClean="0"/>
              <a:t>Perceptivo</a:t>
            </a:r>
            <a:r>
              <a:rPr lang="es-MX" b="1" i="1" dirty="0"/>
              <a:t>.</a:t>
            </a:r>
            <a:r>
              <a:rPr lang="es-MX" i="1" dirty="0"/>
              <a:t> </a:t>
            </a:r>
            <a:r>
              <a:rPr lang="es-MX" dirty="0"/>
              <a:t>Cada uno </a:t>
            </a:r>
            <a:r>
              <a:rPr lang="es-MX" i="1" dirty="0"/>
              <a:t>se </a:t>
            </a:r>
            <a:r>
              <a:rPr lang="es-MX" dirty="0"/>
              <a:t>comunica según percibe al otro</a:t>
            </a:r>
            <a:r>
              <a:rPr lang="es-MX" dirty="0" smtClean="0"/>
              <a:t>.</a:t>
            </a:r>
          </a:p>
          <a:p>
            <a:pPr marL="0" indent="0">
              <a:buNone/>
            </a:pPr>
            <a:endParaRPr lang="es-MX" dirty="0"/>
          </a:p>
          <a:p>
            <a:r>
              <a:rPr lang="es-MX" b="1" i="1" dirty="0" smtClean="0"/>
              <a:t>Empático</a:t>
            </a:r>
            <a:r>
              <a:rPr lang="es-MX" b="1" dirty="0"/>
              <a:t>. </a:t>
            </a:r>
            <a:r>
              <a:rPr lang="es-MX" dirty="0"/>
              <a:t>Se viven las experiencias del otro como propias, con una profunda actitud de empatía.</a:t>
            </a:r>
          </a:p>
          <a:p>
            <a:endParaRPr lang="es-MX" dirty="0"/>
          </a:p>
        </p:txBody>
      </p:sp>
    </p:spTree>
    <p:extLst>
      <p:ext uri="{BB962C8B-B14F-4D97-AF65-F5344CB8AC3E}">
        <p14:creationId xmlns:p14="http://schemas.microsoft.com/office/powerpoint/2010/main" val="14247504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332656"/>
            <a:ext cx="8568952" cy="6192688"/>
          </a:xfrm>
        </p:spPr>
        <p:txBody>
          <a:bodyPr>
            <a:normAutofit/>
          </a:bodyPr>
          <a:lstStyle/>
          <a:p>
            <a:r>
              <a:rPr lang="es-MX" b="1" i="1" dirty="0"/>
              <a:t>Existencial</a:t>
            </a:r>
            <a:r>
              <a:rPr lang="es-MX" i="1" dirty="0"/>
              <a:t>. </a:t>
            </a:r>
            <a:r>
              <a:rPr lang="es-MX" dirty="0"/>
              <a:t>El animador ha </a:t>
            </a:r>
            <a:r>
              <a:rPr lang="es-MX" i="1" dirty="0"/>
              <a:t>de </a:t>
            </a:r>
            <a:r>
              <a:rPr lang="es-MX" dirty="0"/>
              <a:t>aspirar a este nivel existencial. </a:t>
            </a:r>
          </a:p>
          <a:p>
            <a:pPr marL="0" indent="0">
              <a:buNone/>
            </a:pPr>
            <a:r>
              <a:rPr lang="es-MX" dirty="0" smtClean="0"/>
              <a:t>    </a:t>
            </a:r>
          </a:p>
          <a:p>
            <a:pPr marL="0" indent="0">
              <a:buNone/>
            </a:pPr>
            <a:r>
              <a:rPr lang="es-MX" dirty="0" smtClean="0"/>
              <a:t> </a:t>
            </a:r>
            <a:r>
              <a:rPr lang="es-MX" sz="2800" dirty="0" smtClean="0"/>
              <a:t>Sus </a:t>
            </a:r>
            <a:r>
              <a:rPr lang="es-MX" sz="2800" dirty="0"/>
              <a:t>características más importantes son</a:t>
            </a:r>
            <a:r>
              <a:rPr lang="es-MX" sz="2800" dirty="0" smtClean="0"/>
              <a:t>:</a:t>
            </a:r>
          </a:p>
          <a:p>
            <a:endParaRPr lang="es-MX" dirty="0"/>
          </a:p>
          <a:p>
            <a:r>
              <a:rPr lang="es-MX" b="1" dirty="0"/>
              <a:t>La soledad</a:t>
            </a:r>
            <a:r>
              <a:rPr lang="es-MX" dirty="0"/>
              <a:t>. Sólo en la soledad se puede escuchar el propio interior para encontrarse a sí mismo</a:t>
            </a:r>
            <a:r>
              <a:rPr lang="es-MX" dirty="0" smtClean="0"/>
              <a:t>.</a:t>
            </a:r>
          </a:p>
          <a:p>
            <a:endParaRPr lang="es-MX" dirty="0"/>
          </a:p>
          <a:p>
            <a:r>
              <a:rPr lang="es-MX" b="1" dirty="0" smtClean="0"/>
              <a:t>La </a:t>
            </a:r>
            <a:r>
              <a:rPr lang="es-MX" b="1" dirty="0"/>
              <a:t>manifestación. </a:t>
            </a:r>
            <a:r>
              <a:rPr lang="es-MX" dirty="0"/>
              <a:t>Cada uno se realiza al manifestarse a los demás</a:t>
            </a:r>
            <a:r>
              <a:rPr lang="es-MX" dirty="0" smtClean="0"/>
              <a:t>.</a:t>
            </a:r>
          </a:p>
          <a:p>
            <a:endParaRPr lang="es-MX" dirty="0"/>
          </a:p>
          <a:p>
            <a:r>
              <a:rPr lang="es-MX" b="1" dirty="0" smtClean="0"/>
              <a:t>La </a:t>
            </a:r>
            <a:r>
              <a:rPr lang="es-MX" b="1" dirty="0"/>
              <a:t>lucha</a:t>
            </a:r>
            <a:r>
              <a:rPr lang="es-MX" dirty="0"/>
              <a:t>. La comunicación no se da si no existe lucha, renuncia a los propios intereses para relacionarse con el otro.</a:t>
            </a:r>
          </a:p>
          <a:p>
            <a:endParaRPr lang="es-MX" dirty="0"/>
          </a:p>
        </p:txBody>
      </p:sp>
    </p:spTree>
    <p:extLst>
      <p:ext uri="{BB962C8B-B14F-4D97-AF65-F5344CB8AC3E}">
        <p14:creationId xmlns:p14="http://schemas.microsoft.com/office/powerpoint/2010/main" val="13172361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692696"/>
            <a:ext cx="8291264" cy="5433467"/>
          </a:xfrm>
        </p:spPr>
        <p:txBody>
          <a:bodyPr/>
          <a:lstStyle/>
          <a:p>
            <a:endParaRPr lang="es-MX" dirty="0" smtClean="0"/>
          </a:p>
          <a:p>
            <a:r>
              <a:rPr lang="es-MX" dirty="0" smtClean="0"/>
              <a:t>El </a:t>
            </a:r>
            <a:r>
              <a:rPr lang="es-MX" dirty="0"/>
              <a:t>desinterés. Sólo llega a comunicarse en profundidad el que vive gratuitamente con y para los otros</a:t>
            </a:r>
            <a:r>
              <a:rPr lang="es-MX" dirty="0" smtClean="0"/>
              <a:t>.</a:t>
            </a:r>
          </a:p>
          <a:p>
            <a:endParaRPr lang="es-MX" dirty="0"/>
          </a:p>
          <a:p>
            <a:r>
              <a:rPr lang="es-MX" dirty="0" smtClean="0"/>
              <a:t>La </a:t>
            </a:r>
            <a:r>
              <a:rPr lang="es-MX" dirty="0"/>
              <a:t>igualdad. No se trata de uniformidad, sino de una especie de apropiación de la existencia del otro, pero respetándole y dejándole que sea él mismo</a:t>
            </a:r>
            <a:r>
              <a:rPr lang="es-MX" dirty="0" smtClean="0"/>
              <a:t>.</a:t>
            </a:r>
          </a:p>
          <a:p>
            <a:endParaRPr lang="es-MX" dirty="0"/>
          </a:p>
          <a:p>
            <a:r>
              <a:rPr lang="es-MX" dirty="0" smtClean="0"/>
              <a:t>El </a:t>
            </a:r>
            <a:r>
              <a:rPr lang="es-MX" dirty="0"/>
              <a:t>silencio. La unidad interior de la persona sólo se construye con el silencio, que por eso mismo favorece la comunicación con los otros.</a:t>
            </a:r>
          </a:p>
          <a:p>
            <a:endParaRPr lang="es-MX" dirty="0"/>
          </a:p>
        </p:txBody>
      </p:sp>
    </p:spTree>
    <p:extLst>
      <p:ext uri="{BB962C8B-B14F-4D97-AF65-F5344CB8AC3E}">
        <p14:creationId xmlns:p14="http://schemas.microsoft.com/office/powerpoint/2010/main" val="17962661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endParaRPr lang="es-MX" dirty="0"/>
          </a:p>
        </p:txBody>
      </p:sp>
    </p:spTree>
    <p:extLst>
      <p:ext uri="{BB962C8B-B14F-4D97-AF65-F5344CB8AC3E}">
        <p14:creationId xmlns:p14="http://schemas.microsoft.com/office/powerpoint/2010/main" val="26878248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74638"/>
            <a:ext cx="8136904" cy="706090"/>
          </a:xfrm>
        </p:spPr>
        <p:txBody>
          <a:bodyPr/>
          <a:lstStyle/>
          <a:p>
            <a:r>
              <a:rPr lang="es-MX" dirty="0"/>
              <a:t>El concepto de cohesión </a:t>
            </a:r>
          </a:p>
        </p:txBody>
      </p:sp>
      <p:sp>
        <p:nvSpPr>
          <p:cNvPr id="3" name="2 Marcador de contenido"/>
          <p:cNvSpPr>
            <a:spLocks noGrp="1"/>
          </p:cNvSpPr>
          <p:nvPr>
            <p:ph idx="1"/>
          </p:nvPr>
        </p:nvSpPr>
        <p:spPr>
          <a:xfrm>
            <a:off x="251520" y="1052736"/>
            <a:ext cx="8712968" cy="5805264"/>
          </a:xfrm>
        </p:spPr>
        <p:txBody>
          <a:bodyPr>
            <a:normAutofit fontScale="92500" lnSpcReduction="10000"/>
          </a:bodyPr>
          <a:lstStyle/>
          <a:p>
            <a:pPr marL="0" indent="0">
              <a:buNone/>
            </a:pPr>
            <a:r>
              <a:rPr lang="es-MX" dirty="0"/>
              <a:t>L</a:t>
            </a:r>
            <a:r>
              <a:rPr lang="es-MX" dirty="0" smtClean="0"/>
              <a:t>o </a:t>
            </a:r>
            <a:r>
              <a:rPr lang="es-MX" dirty="0"/>
              <a:t>que no ha supuesto un </a:t>
            </a:r>
            <a:r>
              <a:rPr lang="es-MX" dirty="0" smtClean="0"/>
              <a:t>impedimento</a:t>
            </a:r>
            <a:r>
              <a:rPr lang="es-MX" dirty="0"/>
              <a:t> para que haya sido y sea ser uno de los descriptores más universales de los grupos, cuya importancia ha sido destacada en especial por el Centro de Investigación sobre la Dinámica de los </a:t>
            </a:r>
            <a:r>
              <a:rPr lang="es-MX" dirty="0" smtClean="0"/>
              <a:t>Grupos. </a:t>
            </a:r>
          </a:p>
          <a:p>
            <a:pPr marL="0" indent="0">
              <a:buNone/>
            </a:pPr>
            <a:r>
              <a:rPr lang="es-MX" dirty="0" smtClean="0"/>
              <a:t>Los </a:t>
            </a:r>
            <a:r>
              <a:rPr lang="es-MX" dirty="0"/>
              <a:t>estudios sobre la cohesión grupal suelen incluir referencias a</a:t>
            </a:r>
            <a:r>
              <a:rPr lang="es-MX" dirty="0" smtClean="0"/>
              <a:t>:</a:t>
            </a:r>
          </a:p>
          <a:p>
            <a:pPr marL="0" indent="0">
              <a:buNone/>
            </a:pPr>
            <a:endParaRPr lang="es-MX" dirty="0" smtClean="0"/>
          </a:p>
          <a:p>
            <a:pPr>
              <a:buFont typeface="Wingdings" pitchFamily="2" charset="2"/>
              <a:buChar char="ü"/>
            </a:pPr>
            <a:r>
              <a:rPr lang="es-MX" dirty="0"/>
              <a:t>   </a:t>
            </a:r>
            <a:r>
              <a:rPr lang="es-MX" dirty="0" smtClean="0"/>
              <a:t>Determinados </a:t>
            </a:r>
            <a:r>
              <a:rPr lang="es-MX" dirty="0"/>
              <a:t>comportamientos y actitudes de los miembros del grupo: cercanía afectiva y muestras de afecto mutuo, proximidad física en el trabajo, </a:t>
            </a:r>
            <a:r>
              <a:rPr lang="es-MX" dirty="0" smtClean="0"/>
              <a:t>actuaciones </a:t>
            </a:r>
            <a:r>
              <a:rPr lang="es-MX" dirty="0"/>
              <a:t>coordinadas, </a:t>
            </a:r>
            <a:r>
              <a:rPr lang="es-MX" dirty="0" smtClean="0"/>
              <a:t>intercambios </a:t>
            </a:r>
            <a:r>
              <a:rPr lang="es-MX" dirty="0"/>
              <a:t>verbales frecuentes, baja conflictividad, </a:t>
            </a:r>
            <a:r>
              <a:rPr lang="es-MX" dirty="0" smtClean="0"/>
              <a:t>etc.</a:t>
            </a:r>
          </a:p>
          <a:p>
            <a:pPr marL="0" indent="0">
              <a:buNone/>
            </a:pPr>
            <a:endParaRPr lang="es-MX" dirty="0"/>
          </a:p>
          <a:p>
            <a:pPr>
              <a:buFont typeface="Wingdings" pitchFamily="2" charset="2"/>
              <a:buChar char="ü"/>
            </a:pPr>
            <a:r>
              <a:rPr lang="es-MX" dirty="0" smtClean="0"/>
              <a:t>   Desarrollo </a:t>
            </a:r>
            <a:r>
              <a:rPr lang="es-MX" dirty="0"/>
              <a:t>y utilización de un argot común</a:t>
            </a:r>
            <a:r>
              <a:rPr lang="es-MX" dirty="0" smtClean="0"/>
              <a:t>;</a:t>
            </a:r>
          </a:p>
          <a:p>
            <a:pPr marL="0" indent="0">
              <a:buNone/>
            </a:pPr>
            <a:endParaRPr lang="es-MX" dirty="0"/>
          </a:p>
          <a:p>
            <a:pPr>
              <a:buFont typeface="Wingdings" pitchFamily="2" charset="2"/>
              <a:buChar char="ü"/>
            </a:pPr>
            <a:r>
              <a:rPr lang="es-MX" dirty="0"/>
              <a:t>  </a:t>
            </a:r>
            <a:r>
              <a:rPr lang="es-MX" dirty="0" smtClean="0"/>
              <a:t> Evaluación </a:t>
            </a:r>
            <a:r>
              <a:rPr lang="es-MX" dirty="0"/>
              <a:t>positiva por cada miembro del grupo de sus </a:t>
            </a:r>
            <a:r>
              <a:rPr lang="es-MX" dirty="0" smtClean="0"/>
              <a:t>compañeros.</a:t>
            </a:r>
          </a:p>
          <a:p>
            <a:pPr marL="0" indent="0">
              <a:buNone/>
            </a:pPr>
            <a:endParaRPr lang="es-MX" dirty="0"/>
          </a:p>
          <a:p>
            <a:pPr>
              <a:buFont typeface="Wingdings" pitchFamily="2" charset="2"/>
              <a:buChar char="ü"/>
            </a:pPr>
            <a:r>
              <a:rPr lang="es-MX" dirty="0"/>
              <a:t>  </a:t>
            </a:r>
            <a:r>
              <a:rPr lang="es-MX" dirty="0" smtClean="0"/>
              <a:t>  Alto </a:t>
            </a:r>
            <a:r>
              <a:rPr lang="es-MX" dirty="0"/>
              <a:t>grado de compromiso con las tareas y metas del grupo.</a:t>
            </a:r>
          </a:p>
          <a:p>
            <a:pPr>
              <a:buFont typeface="Wingdings" pitchFamily="2" charset="2"/>
              <a:buChar char="ü"/>
            </a:pPr>
            <a:endParaRPr lang="es-MX" dirty="0"/>
          </a:p>
          <a:p>
            <a:endParaRPr lang="es-MX" dirty="0"/>
          </a:p>
        </p:txBody>
      </p:sp>
    </p:spTree>
    <p:extLst>
      <p:ext uri="{BB962C8B-B14F-4D97-AF65-F5344CB8AC3E}">
        <p14:creationId xmlns:p14="http://schemas.microsoft.com/office/powerpoint/2010/main" val="14421898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MX" sz="3200" dirty="0"/>
              <a:t>Una de las primeras definiciones de este rasgo que alcanzó mayor grado de generalización y aceptación, siendo todavía hoy una de las más utilizadas, es la que en el año 1950 propuso </a:t>
            </a:r>
            <a:r>
              <a:rPr lang="es-MX" sz="3200" dirty="0" err="1" smtClean="0"/>
              <a:t>Festinguer</a:t>
            </a:r>
            <a:r>
              <a:rPr lang="es-MX" sz="3200" dirty="0" smtClean="0"/>
              <a:t>: </a:t>
            </a:r>
            <a:r>
              <a:rPr lang="es-MX" sz="3200" dirty="0"/>
              <a:t>“</a:t>
            </a:r>
            <a:r>
              <a:rPr lang="es-MX" sz="3200" i="1" dirty="0"/>
              <a:t>La resultante de la composición de las fuerzas que actúan sobre los individuos y que los mantiene unidos formando un grupo”</a:t>
            </a:r>
            <a:r>
              <a:rPr lang="es-MX" sz="3200" dirty="0"/>
              <a:t>.</a:t>
            </a:r>
          </a:p>
          <a:p>
            <a:pPr marL="0" indent="0">
              <a:buNone/>
            </a:pPr>
            <a:endParaRPr lang="es-MX" dirty="0"/>
          </a:p>
          <a:p>
            <a:endParaRPr lang="es-MX" dirty="0"/>
          </a:p>
        </p:txBody>
      </p:sp>
    </p:spTree>
    <p:extLst>
      <p:ext uri="{BB962C8B-B14F-4D97-AF65-F5344CB8AC3E}">
        <p14:creationId xmlns:p14="http://schemas.microsoft.com/office/powerpoint/2010/main" val="1330992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260648"/>
            <a:ext cx="8640960" cy="6408712"/>
          </a:xfrm>
        </p:spPr>
        <p:txBody>
          <a:bodyPr>
            <a:normAutofit lnSpcReduction="10000"/>
          </a:bodyPr>
          <a:lstStyle/>
          <a:p>
            <a:pPr marL="0" indent="0">
              <a:buNone/>
            </a:pPr>
            <a:r>
              <a:rPr lang="es-MX" dirty="0"/>
              <a:t>La cohesión de un grupo no es una cualidad constante, sino una variable en la que el grupo puede alcanzar distintos valores en el transcurso del tiempo en función de otras variables de las cuales es dependiente:</a:t>
            </a:r>
          </a:p>
          <a:p>
            <a:endParaRPr lang="es-MX" dirty="0"/>
          </a:p>
          <a:p>
            <a:pPr marL="0" indent="0">
              <a:buNone/>
            </a:pPr>
            <a:r>
              <a:rPr lang="es-MX" dirty="0" smtClean="0"/>
              <a:t>   </a:t>
            </a:r>
            <a:r>
              <a:rPr lang="es-MX" dirty="0"/>
              <a:t> </a:t>
            </a:r>
            <a:r>
              <a:rPr lang="es-MX" sz="2800" dirty="0"/>
              <a:t> </a:t>
            </a:r>
            <a:r>
              <a:rPr lang="es-MX" sz="2800" b="1" dirty="0"/>
              <a:t>Tipo de liderazgo</a:t>
            </a:r>
            <a:r>
              <a:rPr lang="es-MX" sz="2800" b="1" dirty="0" smtClean="0"/>
              <a:t>:</a:t>
            </a:r>
          </a:p>
          <a:p>
            <a:pPr marL="0" indent="0">
              <a:buNone/>
            </a:pPr>
            <a:endParaRPr lang="es-MX" dirty="0"/>
          </a:p>
          <a:p>
            <a:r>
              <a:rPr lang="es-MX" dirty="0"/>
              <a:t> La tolerancia de quien dirige al grupo respecto de las facilidades otorgadas a sus miembros para la determinación del contenido y hallar las soluciones a los problemas que han de afrontar de forma colectiva está en relación positiva con el grado de cohesión </a:t>
            </a:r>
            <a:r>
              <a:rPr lang="es-MX" dirty="0" smtClean="0"/>
              <a:t>grupal.</a:t>
            </a:r>
          </a:p>
          <a:p>
            <a:endParaRPr lang="es-MX" dirty="0"/>
          </a:p>
          <a:p>
            <a:r>
              <a:rPr lang="es-MX" dirty="0"/>
              <a:t>  Cuando el tipo de liderazgo fomenta los sentimientos de cordialidad y es percibido como un “punto de referencia” para la proyección personal de los integrantes del grupo, la cohesión </a:t>
            </a:r>
            <a:r>
              <a:rPr lang="es-MX" dirty="0" smtClean="0"/>
              <a:t>aumenta.</a:t>
            </a:r>
          </a:p>
          <a:p>
            <a:endParaRPr lang="es-MX" dirty="0"/>
          </a:p>
        </p:txBody>
      </p:sp>
    </p:spTree>
    <p:extLst>
      <p:ext uri="{BB962C8B-B14F-4D97-AF65-F5344CB8AC3E}">
        <p14:creationId xmlns:p14="http://schemas.microsoft.com/office/powerpoint/2010/main" val="38960859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980728"/>
            <a:ext cx="8229600" cy="5040560"/>
          </a:xfrm>
        </p:spPr>
        <p:txBody>
          <a:bodyPr/>
          <a:lstStyle/>
          <a:p>
            <a:pPr marL="0" indent="0">
              <a:buNone/>
            </a:pPr>
            <a:r>
              <a:rPr lang="es-MX" b="1" dirty="0"/>
              <a:t> </a:t>
            </a:r>
            <a:r>
              <a:rPr lang="es-MX" sz="2800" b="1" dirty="0"/>
              <a:t>Los efectos de la cohesión son muy </a:t>
            </a:r>
            <a:r>
              <a:rPr lang="es-MX" sz="2800" b="1" dirty="0" smtClean="0"/>
              <a:t>importantes</a:t>
            </a:r>
          </a:p>
          <a:p>
            <a:pPr marL="0" indent="0">
              <a:buNone/>
            </a:pPr>
            <a:endParaRPr lang="es-MX" sz="2800" dirty="0"/>
          </a:p>
          <a:p>
            <a:r>
              <a:rPr lang="es-MX" sz="2800" dirty="0"/>
              <a:t> Favorece la disposición a participar en las tareas comunes y frena las conductas </a:t>
            </a:r>
            <a:r>
              <a:rPr lang="es-MX" sz="2800" dirty="0" smtClean="0"/>
              <a:t>disruptivas.</a:t>
            </a:r>
          </a:p>
          <a:p>
            <a:pPr marL="0" indent="0">
              <a:buNone/>
            </a:pPr>
            <a:endParaRPr lang="es-MX" sz="2800" dirty="0"/>
          </a:p>
          <a:p>
            <a:r>
              <a:rPr lang="es-MX" sz="2800" dirty="0"/>
              <a:t> Protege a los individuos de padecer </a:t>
            </a:r>
            <a:r>
              <a:rPr lang="es-MX" sz="2800" dirty="0">
                <a:solidFill>
                  <a:schemeClr val="tx1">
                    <a:lumMod val="75000"/>
                  </a:schemeClr>
                </a:solidFill>
              </a:rPr>
              <a:t>patologías</a:t>
            </a:r>
            <a:r>
              <a:rPr lang="es-MX" sz="2800" dirty="0"/>
              <a:t> de su conducta laboral</a:t>
            </a:r>
          </a:p>
        </p:txBody>
      </p:sp>
    </p:spTree>
    <p:extLst>
      <p:ext uri="{BB962C8B-B14F-4D97-AF65-F5344CB8AC3E}">
        <p14:creationId xmlns:p14="http://schemas.microsoft.com/office/powerpoint/2010/main" val="18191676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152128"/>
          </a:xfrm>
        </p:spPr>
        <p:txBody>
          <a:bodyPr>
            <a:noAutofit/>
          </a:bodyPr>
          <a:lstStyle/>
          <a:p>
            <a:r>
              <a:rPr lang="es-MX" sz="4000" dirty="0"/>
              <a:t>Cohesión de los grupos</a:t>
            </a:r>
            <a:br>
              <a:rPr lang="es-MX" sz="4000" dirty="0"/>
            </a:br>
            <a:endParaRPr lang="es-MX" sz="4000" dirty="0"/>
          </a:p>
        </p:txBody>
      </p:sp>
      <p:sp>
        <p:nvSpPr>
          <p:cNvPr id="3" name="2 Marcador de contenido"/>
          <p:cNvSpPr>
            <a:spLocks noGrp="1"/>
          </p:cNvSpPr>
          <p:nvPr>
            <p:ph idx="1"/>
          </p:nvPr>
        </p:nvSpPr>
        <p:spPr>
          <a:xfrm>
            <a:off x="323528" y="980728"/>
            <a:ext cx="8496944" cy="5688632"/>
          </a:xfrm>
        </p:spPr>
        <p:txBody>
          <a:bodyPr>
            <a:normAutofit/>
          </a:bodyPr>
          <a:lstStyle/>
          <a:p>
            <a:pPr marL="0" indent="0">
              <a:buNone/>
            </a:pPr>
            <a:endParaRPr lang="es-MX" dirty="0" smtClean="0"/>
          </a:p>
          <a:p>
            <a:r>
              <a:rPr lang="es-MX" dirty="0" smtClean="0"/>
              <a:t> </a:t>
            </a:r>
            <a:r>
              <a:rPr lang="es-MX" dirty="0"/>
              <a:t>Este factor influye en todos los elementos de comportamiento referidos anteriormente. Cuando mayor sea la unidad de un grupo, tanto mayor la probabilidad de que todos los miembros se conformen estrictamente con sus </a:t>
            </a:r>
            <a:r>
              <a:rPr lang="es-MX" dirty="0" smtClean="0"/>
              <a:t>y </a:t>
            </a:r>
            <a:r>
              <a:rPr lang="es-MX" dirty="0"/>
              <a:t>mayor también la probabilidad de que el pequeño núcleo de liderazgo represente sin disputa los sentimientos de todos los miembros. </a:t>
            </a:r>
            <a:endParaRPr lang="es-MX" dirty="0" smtClean="0"/>
          </a:p>
          <a:p>
            <a:r>
              <a:rPr lang="es-MX" dirty="0" smtClean="0"/>
              <a:t>Por </a:t>
            </a:r>
            <a:r>
              <a:rPr lang="es-MX" dirty="0"/>
              <a:t>definición, los grupos cohesivos son internamente consecuentes en sus medidas de la posición y más propensos a actuar al unísono cuando sean violadas sus expectativas, ya sea por la administración, </a:t>
            </a:r>
            <a:r>
              <a:rPr lang="es-MX" dirty="0" smtClean="0"/>
              <a:t>o </a:t>
            </a:r>
            <a:r>
              <a:rPr lang="es-MX" dirty="0"/>
              <a:t>aun por otros grupos.</a:t>
            </a:r>
          </a:p>
        </p:txBody>
      </p:sp>
    </p:spTree>
    <p:extLst>
      <p:ext uri="{BB962C8B-B14F-4D97-AF65-F5344CB8AC3E}">
        <p14:creationId xmlns:p14="http://schemas.microsoft.com/office/powerpoint/2010/main" val="32839702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476672"/>
            <a:ext cx="8712968" cy="6192688"/>
          </a:xfrm>
        </p:spPr>
        <p:txBody>
          <a:bodyPr>
            <a:normAutofit/>
          </a:bodyPr>
          <a:lstStyle/>
          <a:p>
            <a:pPr marL="0" indent="0">
              <a:buNone/>
            </a:pPr>
            <a:endParaRPr lang="es-MX" dirty="0"/>
          </a:p>
          <a:p>
            <a:pPr marL="0" indent="0">
              <a:buNone/>
            </a:pPr>
            <a:r>
              <a:rPr lang="es-MX" sz="2800" dirty="0" smtClean="0"/>
              <a:t>"</a:t>
            </a:r>
            <a:r>
              <a:rPr lang="es-MX" sz="2800" dirty="0"/>
              <a:t>Factores determinantes en la cohesión de grupos" </a:t>
            </a:r>
            <a:br>
              <a:rPr lang="es-MX" sz="2800" dirty="0"/>
            </a:br>
            <a:r>
              <a:rPr lang="es-MX" sz="2800" dirty="0"/>
              <a:t/>
            </a:r>
            <a:br>
              <a:rPr lang="es-MX" sz="2800" dirty="0"/>
            </a:br>
            <a:r>
              <a:rPr lang="es-MX" sz="2800" dirty="0"/>
              <a:t>· Posición social del grupo: mayor lealtad con el grupo de alta posición social. </a:t>
            </a:r>
            <a:br>
              <a:rPr lang="es-MX" sz="2800" dirty="0"/>
            </a:br>
            <a:r>
              <a:rPr lang="es-MX" sz="2800" dirty="0"/>
              <a:t/>
            </a:r>
            <a:br>
              <a:rPr lang="es-MX" sz="2800" dirty="0"/>
            </a:br>
            <a:r>
              <a:rPr lang="es-MX" sz="2800" dirty="0"/>
              <a:t>· Tamaño: cuanto más pequeño es el grupo, más estrecha es la relación entre los miembros del grupo. </a:t>
            </a:r>
            <a:br>
              <a:rPr lang="es-MX" sz="2800" dirty="0"/>
            </a:br>
            <a:r>
              <a:rPr lang="es-MX" sz="2800" dirty="0"/>
              <a:t/>
            </a:r>
            <a:br>
              <a:rPr lang="es-MX" sz="2800" dirty="0"/>
            </a:br>
            <a:r>
              <a:rPr lang="es-MX" sz="2800" dirty="0"/>
              <a:t>· Comunicaciones: a mayor facilidad para comunicarse, mayor cohesión del grupo. </a:t>
            </a:r>
            <a:r>
              <a:rPr lang="es-MX" dirty="0"/>
              <a:t/>
            </a:r>
            <a:br>
              <a:rPr lang="es-MX" dirty="0"/>
            </a:br>
            <a:r>
              <a:rPr lang="es-MX" dirty="0"/>
              <a:t/>
            </a:r>
            <a:br>
              <a:rPr lang="es-MX" dirty="0"/>
            </a:br>
            <a:endParaRPr lang="es-MX" dirty="0"/>
          </a:p>
        </p:txBody>
      </p:sp>
    </p:spTree>
    <p:extLst>
      <p:ext uri="{BB962C8B-B14F-4D97-AF65-F5344CB8AC3E}">
        <p14:creationId xmlns:p14="http://schemas.microsoft.com/office/powerpoint/2010/main" val="17244826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260648"/>
            <a:ext cx="8640960" cy="6264696"/>
          </a:xfrm>
        </p:spPr>
        <p:txBody>
          <a:bodyPr>
            <a:normAutofit/>
          </a:bodyPr>
          <a:lstStyle/>
          <a:p>
            <a:pPr marL="0" indent="0">
              <a:buNone/>
            </a:pPr>
            <a:endParaRPr lang="es-MX" dirty="0" smtClean="0"/>
          </a:p>
          <a:p>
            <a:pPr marL="0" indent="0">
              <a:buNone/>
            </a:pPr>
            <a:r>
              <a:rPr lang="es-MX" dirty="0" smtClean="0"/>
              <a:t>· </a:t>
            </a:r>
            <a:r>
              <a:rPr lang="es-MX" dirty="0"/>
              <a:t>Aislamiento de otros grupos: el aislamiento físico tiende a mejorar la cohesión. </a:t>
            </a:r>
            <a:br>
              <a:rPr lang="es-MX" dirty="0"/>
            </a:br>
            <a:r>
              <a:rPr lang="es-MX" dirty="0"/>
              <a:t/>
            </a:r>
            <a:br>
              <a:rPr lang="es-MX" dirty="0"/>
            </a:br>
            <a:r>
              <a:rPr lang="es-MX" dirty="0"/>
              <a:t>· Prácticas gerenciales: el gerente puede fomentar la competencia o la comparación entre empleados para hacer imposibles las relaciones intimas entre trabajadores. </a:t>
            </a:r>
            <a:br>
              <a:rPr lang="es-MX" dirty="0"/>
            </a:br>
            <a:r>
              <a:rPr lang="es-MX" dirty="0"/>
              <a:t/>
            </a:r>
            <a:br>
              <a:rPr lang="es-MX" dirty="0"/>
            </a:br>
            <a:r>
              <a:rPr lang="es-MX" dirty="0"/>
              <a:t>· Presiones externas: los miembros de un grupo se unen mas íntimamente cuando se ven amenazados por un peligro común; olvidan </a:t>
            </a:r>
            <a:r>
              <a:rPr lang="es-MX" dirty="0" smtClean="0"/>
              <a:t>sus diferencias.</a:t>
            </a:r>
            <a:r>
              <a:rPr lang="es-MX" dirty="0"/>
              <a:t/>
            </a:r>
            <a:br>
              <a:rPr lang="es-MX" dirty="0"/>
            </a:br>
            <a:r>
              <a:rPr lang="es-MX" dirty="0"/>
              <a:t/>
            </a:r>
            <a:br>
              <a:rPr lang="es-MX" dirty="0"/>
            </a:br>
            <a:r>
              <a:rPr lang="es-MX" dirty="0"/>
              <a:t>· El éxito: un grupo será mas fuerte y cohesivo si en el pasado su acción cooperativa ha tenido buen éxito. </a:t>
            </a:r>
            <a:br>
              <a:rPr lang="es-MX" dirty="0"/>
            </a:br>
            <a:endParaRPr lang="es-MX" dirty="0"/>
          </a:p>
        </p:txBody>
      </p:sp>
    </p:spTree>
    <p:extLst>
      <p:ext uri="{BB962C8B-B14F-4D97-AF65-F5344CB8AC3E}">
        <p14:creationId xmlns:p14="http://schemas.microsoft.com/office/powerpoint/2010/main" val="20798060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19672" y="1844824"/>
            <a:ext cx="7077472" cy="2088232"/>
          </a:xfrm>
        </p:spPr>
        <p:txBody>
          <a:bodyPr>
            <a:normAutofit/>
          </a:bodyPr>
          <a:lstStyle/>
          <a:p>
            <a:r>
              <a:rPr lang="es-MX" sz="4000" i="1" dirty="0"/>
              <a:t>LA IMPORTANCIA DE LA COMUNICACIÓN GRUPAL</a:t>
            </a:r>
            <a:r>
              <a:rPr lang="es-MX" dirty="0"/>
              <a:t/>
            </a:r>
            <a:br>
              <a:rPr lang="es-MX" dirty="0"/>
            </a:br>
            <a:endParaRPr lang="es-MX" dirty="0"/>
          </a:p>
        </p:txBody>
      </p:sp>
    </p:spTree>
    <p:extLst>
      <p:ext uri="{BB962C8B-B14F-4D97-AF65-F5344CB8AC3E}">
        <p14:creationId xmlns:p14="http://schemas.microsoft.com/office/powerpoint/2010/main" val="1955046532"/>
      </p:ext>
    </p:extLst>
  </p:cSld>
  <p:clrMapOvr>
    <a:masterClrMapping/>
  </p:clrMapOvr>
  <p:timing>
    <p:tnLst>
      <p:par>
        <p:cTn id="1" dur="indefinite" restart="never" nodeType="tmRoot"/>
      </p:par>
    </p:tnLst>
  </p:timing>
</p:sld>
</file>

<file path=ppt/theme/theme1.xml><?xml version="1.0" encoding="utf-8"?>
<a:theme xmlns:a="http://schemas.openxmlformats.org/drawingml/2006/main" name="Paja">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Intermedio">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ja">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53</TotalTime>
  <Words>828</Words>
  <Application>Microsoft Office PowerPoint</Application>
  <PresentationFormat>Presentación en pantalla (4:3)</PresentationFormat>
  <Paragraphs>83</Paragraphs>
  <Slides>19</Slides>
  <Notes>0</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Paja</vt:lpstr>
      <vt:lpstr>Cohesión   y comunicación </vt:lpstr>
      <vt:lpstr>El concepto de cohesión </vt:lpstr>
      <vt:lpstr>Presentación de PowerPoint</vt:lpstr>
      <vt:lpstr>Presentación de PowerPoint</vt:lpstr>
      <vt:lpstr>Presentación de PowerPoint</vt:lpstr>
      <vt:lpstr>Cohesión de los grupos </vt:lpstr>
      <vt:lpstr>Presentación de PowerPoint</vt:lpstr>
      <vt:lpstr>Presentación de PowerPoint</vt:lpstr>
      <vt:lpstr>LA IMPORTANCIA DE LA COMUNICACIÓN GRUPAL </vt:lpstr>
      <vt:lpstr>Presentación de PowerPoint</vt:lpstr>
      <vt:lpstr>Presentación de PowerPoint</vt:lpstr>
      <vt:lpstr>En todo proceso de comunicación se dan los siguientes elementos: </vt:lpstr>
      <vt:lpstr>Presentación de PowerPoint</vt:lpstr>
      <vt:lpstr>Presentación de PowerPoint</vt:lpstr>
      <vt:lpstr>La comunicación en grupo </vt:lpstr>
      <vt:lpstr>Niveles de comunicación en un grupo </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Cohesión   y comunicación</dc:title>
  <dc:creator>usuario</dc:creator>
  <cp:lastModifiedBy>usuario</cp:lastModifiedBy>
  <cp:revision>9</cp:revision>
  <dcterms:created xsi:type="dcterms:W3CDTF">2013-10-11T16:26:53Z</dcterms:created>
  <dcterms:modified xsi:type="dcterms:W3CDTF">2014-01-03T09:58:02Z</dcterms:modified>
</cp:coreProperties>
</file>